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247A840-6784-4F70-AF8D-F96C4C7ED9A1}"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7A840-6784-4F70-AF8D-F96C4C7ED9A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7A840-6784-4F70-AF8D-F96C4C7ED9A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7A840-6784-4F70-AF8D-F96C4C7ED9A1}"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247A840-6784-4F70-AF8D-F96C4C7ED9A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7A840-6784-4F70-AF8D-F96C4C7ED9A1}"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7A840-6784-4F70-AF8D-F96C4C7ED9A1}"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7A840-6784-4F70-AF8D-F96C4C7ED9A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7A840-6784-4F70-AF8D-F96C4C7ED9A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7A840-6784-4F70-AF8D-F96C4C7ED9A1}"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F2910A-D20D-4216-A6AA-D47DFCA90CD6}" type="datetimeFigureOut">
              <a:rPr lang="en-US" smtClean="0"/>
              <a:t>10/22/2021</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247A840-6784-4F70-AF8D-F96C4C7ED9A1}"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BF2910A-D20D-4216-A6AA-D47DFCA90CD6}" type="datetimeFigureOut">
              <a:rPr lang="en-US" smtClean="0"/>
              <a:t>10/22/2021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247A840-6784-4F70-AF8D-F96C4C7ED9A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What 40,000+ Motorless Miles Taught Me About Life</a:t>
            </a:r>
            <a:endParaRPr lang="en-US" dirty="0"/>
          </a:p>
        </p:txBody>
      </p:sp>
      <p:sp>
        <p:nvSpPr>
          <p:cNvPr id="2" name="Title 1"/>
          <p:cNvSpPr>
            <a:spLocks noGrp="1"/>
          </p:cNvSpPr>
          <p:nvPr>
            <p:ph type="ctrTitle"/>
          </p:nvPr>
        </p:nvSpPr>
        <p:spPr/>
        <p:txBody>
          <a:bodyPr/>
          <a:lstStyle/>
          <a:p>
            <a:r>
              <a:rPr lang="en-US" dirty="0" smtClean="0"/>
              <a:t>Confessions of a Carless Commuter</a:t>
            </a:r>
            <a:endParaRPr lang="en-US" dirty="0"/>
          </a:p>
        </p:txBody>
      </p:sp>
    </p:spTree>
    <p:extLst>
      <p:ext uri="{BB962C8B-B14F-4D97-AF65-F5344CB8AC3E}">
        <p14:creationId xmlns:p14="http://schemas.microsoft.com/office/powerpoint/2010/main" val="10205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43000" y="3200400"/>
            <a:ext cx="6934200" cy="2590800"/>
          </a:xfrm>
        </p:spPr>
        <p:txBody>
          <a:bodyPr>
            <a:normAutofit fontScale="77500" lnSpcReduction="20000"/>
          </a:bodyPr>
          <a:lstStyle/>
          <a:p>
            <a:r>
              <a:rPr lang="en-US" sz="2800" b="1" dirty="0" smtClean="0"/>
              <a:t>Curiosity and humility are the biggest assets in doing so</a:t>
            </a:r>
          </a:p>
          <a:p>
            <a:endParaRPr lang="en-US" dirty="0"/>
          </a:p>
          <a:p>
            <a:r>
              <a:rPr lang="en-US" dirty="0" smtClean="0"/>
              <a:t>Opening ourselves to this complete vision means opening ourselves to feedback from all sorts, including those that we know and love, and maybe even despise.  It’s a humbling process, and frankly one that you and I might be tempted to avoid…[yet] the fuller our vision is, the less blindsided we will be, and the wiser we will become</a:t>
            </a:r>
            <a:endParaRPr lang="en-US" dirty="0"/>
          </a:p>
        </p:txBody>
      </p:sp>
      <p:sp>
        <p:nvSpPr>
          <p:cNvPr id="4" name="Title 3"/>
          <p:cNvSpPr>
            <a:spLocks noGrp="1"/>
          </p:cNvSpPr>
          <p:nvPr>
            <p:ph type="ctrTitle"/>
          </p:nvPr>
        </p:nvSpPr>
        <p:spPr/>
        <p:txBody>
          <a:bodyPr/>
          <a:lstStyle/>
          <a:p>
            <a:r>
              <a:rPr lang="en-US" dirty="0" smtClean="0"/>
              <a:t>Pride is the biggest deterrent to seeing </a:t>
            </a:r>
            <a:r>
              <a:rPr lang="en-US" dirty="0" smtClean="0"/>
              <a:t>a fuller </a:t>
            </a:r>
            <a:r>
              <a:rPr lang="en-US" dirty="0" smtClean="0"/>
              <a:t>vision</a:t>
            </a:r>
            <a:endParaRPr lang="en-US" dirty="0"/>
          </a:p>
        </p:txBody>
      </p:sp>
    </p:spTree>
    <p:extLst>
      <p:ext uri="{BB962C8B-B14F-4D97-AF65-F5344CB8AC3E}">
        <p14:creationId xmlns:p14="http://schemas.microsoft.com/office/powerpoint/2010/main" val="238476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normAutofit fontScale="90000"/>
          </a:bodyPr>
          <a:lstStyle/>
          <a:p>
            <a:r>
              <a:rPr lang="en-US" sz="2800" dirty="0" smtClean="0"/>
              <a:t>If a core message of Jesus’s teaching is to pursue the Truth in Him, and in this world, then we must humble ourselves to see </a:t>
            </a:r>
            <a:r>
              <a:rPr lang="en-US" sz="2800" dirty="0" smtClean="0"/>
              <a:t>things as they </a:t>
            </a:r>
            <a:r>
              <a:rPr lang="en-US" sz="2800" u="sng" dirty="0" smtClean="0"/>
              <a:t>are</a:t>
            </a:r>
            <a:r>
              <a:rPr lang="en-US" sz="2800" dirty="0" smtClean="0"/>
              <a:t>, </a:t>
            </a:r>
            <a:r>
              <a:rPr lang="en-US" sz="2800" dirty="0" smtClean="0"/>
              <a:t>not just how we want </a:t>
            </a:r>
            <a:r>
              <a:rPr lang="en-US" sz="2800" dirty="0" smtClean="0"/>
              <a:t>them</a:t>
            </a:r>
            <a:r>
              <a:rPr lang="en-US" sz="2800" dirty="0" smtClean="0"/>
              <a:t> </a:t>
            </a:r>
            <a:r>
              <a:rPr lang="en-US" sz="2800" dirty="0" smtClean="0"/>
              <a:t>to be</a:t>
            </a:r>
            <a:endParaRPr lang="en-US" sz="2800" dirty="0"/>
          </a:p>
        </p:txBody>
      </p:sp>
    </p:spTree>
    <p:extLst>
      <p:ext uri="{BB962C8B-B14F-4D97-AF65-F5344CB8AC3E}">
        <p14:creationId xmlns:p14="http://schemas.microsoft.com/office/powerpoint/2010/main" val="1489072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single biggest problem with communication is the illusion that it has taken place?</a:t>
            </a:r>
          </a:p>
          <a:p>
            <a:r>
              <a:rPr lang="en-US" sz="2000" dirty="0" smtClean="0"/>
              <a:t>George Bernard Shaw</a:t>
            </a:r>
          </a:p>
          <a:p>
            <a:endParaRPr lang="en-US" sz="2000" dirty="0"/>
          </a:p>
        </p:txBody>
      </p:sp>
      <p:sp>
        <p:nvSpPr>
          <p:cNvPr id="4" name="Title 3"/>
          <p:cNvSpPr>
            <a:spLocks noGrp="1"/>
          </p:cNvSpPr>
          <p:nvPr>
            <p:ph type="ctrTitle"/>
          </p:nvPr>
        </p:nvSpPr>
        <p:spPr/>
        <p:txBody>
          <a:bodyPr>
            <a:normAutofit fontScale="90000"/>
          </a:bodyPr>
          <a:lstStyle/>
          <a:p>
            <a:r>
              <a:rPr lang="en-US" dirty="0" smtClean="0"/>
              <a:t>Communication, Communication, Communication</a:t>
            </a:r>
            <a:br>
              <a:rPr lang="en-US" dirty="0" smtClean="0"/>
            </a:br>
            <a:r>
              <a:rPr lang="en-US" sz="2200" dirty="0" smtClean="0"/>
              <a:t>How effective and empathetic is my communication?</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9599"/>
            <a:ext cx="1752600" cy="191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4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514600"/>
          </a:xfrm>
        </p:spPr>
        <p:txBody>
          <a:bodyPr>
            <a:normAutofit lnSpcReduction="10000"/>
          </a:bodyPr>
          <a:lstStyle/>
          <a:p>
            <a:r>
              <a:rPr lang="en-US" dirty="0" smtClean="0"/>
              <a:t>Patterns of communication start even before a baby leaves the womb</a:t>
            </a:r>
          </a:p>
          <a:p>
            <a:endParaRPr lang="en-US" dirty="0" smtClean="0"/>
          </a:p>
          <a:p>
            <a:r>
              <a:rPr lang="en-US" dirty="0" smtClean="0"/>
              <a:t>Even before a child ever says a word, consider just all the ways that he or she communicates with great effectiveness</a:t>
            </a:r>
            <a:endParaRPr lang="en-US" dirty="0"/>
          </a:p>
        </p:txBody>
      </p:sp>
      <p:sp>
        <p:nvSpPr>
          <p:cNvPr id="4" name="Title 3"/>
          <p:cNvSpPr>
            <a:spLocks noGrp="1"/>
          </p:cNvSpPr>
          <p:nvPr>
            <p:ph type="ctrTitle"/>
          </p:nvPr>
        </p:nvSpPr>
        <p:spPr/>
        <p:txBody>
          <a:bodyPr/>
          <a:lstStyle/>
          <a:p>
            <a:r>
              <a:rPr lang="en-US" dirty="0" smtClean="0"/>
              <a:t>We are social beings even before we are born</a:t>
            </a:r>
            <a:endParaRPr lang="en-US" dirty="0"/>
          </a:p>
        </p:txBody>
      </p:sp>
    </p:spTree>
    <p:extLst>
      <p:ext uri="{BB962C8B-B14F-4D97-AF65-F5344CB8AC3E}">
        <p14:creationId xmlns:p14="http://schemas.microsoft.com/office/powerpoint/2010/main" val="3636466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4 Hallmarks of Effective Communication</a:t>
            </a:r>
            <a:endParaRPr lang="en-US" sz="3500" dirty="0"/>
          </a:p>
        </p:txBody>
      </p:sp>
      <p:sp>
        <p:nvSpPr>
          <p:cNvPr id="3" name="Content Placeholder 2"/>
          <p:cNvSpPr>
            <a:spLocks noGrp="1"/>
          </p:cNvSpPr>
          <p:nvPr>
            <p:ph sz="quarter" idx="1"/>
          </p:nvPr>
        </p:nvSpPr>
        <p:spPr/>
        <p:txBody>
          <a:bodyPr>
            <a:normAutofit fontScale="92500" lnSpcReduction="20000"/>
          </a:bodyPr>
          <a:lstStyle/>
          <a:p>
            <a:r>
              <a:rPr lang="en-US" dirty="0" smtClean="0"/>
              <a:t>Regardless of personality or disposition (e.g., introverted or extraverted), there are 4 keys to effective communication</a:t>
            </a:r>
          </a:p>
          <a:p>
            <a:pPr lvl="1"/>
            <a:r>
              <a:rPr lang="en-US" dirty="0" smtClean="0"/>
              <a:t>Say what you mean.  Hyperbole and minimization might work for storytelling, but they are awful for relationships</a:t>
            </a:r>
          </a:p>
          <a:p>
            <a:pPr lvl="1"/>
            <a:r>
              <a:rPr lang="en-US" dirty="0" smtClean="0"/>
              <a:t>Always understand that each of us owns our emotions and no matter what has occurred, another individual is not responsible for how we feel (e.g., I vs. You statements)</a:t>
            </a:r>
          </a:p>
          <a:p>
            <a:pPr lvl="1"/>
            <a:r>
              <a:rPr lang="en-US" dirty="0" smtClean="0"/>
              <a:t>Always work to focus your criticism on a situation, not a person.  It’s natural that we see trends and patterns in our loved ones, but starting with this type of critique (e.g., you are a slob) is rarely an effective way to facilitate conversation and change</a:t>
            </a:r>
          </a:p>
          <a:p>
            <a:pPr lvl="1"/>
            <a:r>
              <a:rPr lang="en-US" dirty="0" smtClean="0"/>
              <a:t>Strive to be transparent and honest.  If you make a mistake, own it;  if something works out, acknowledge that, too.  Both a lack of accountability and false modesty are not effective ways to communicate and develop good relationships</a:t>
            </a:r>
            <a:endParaRPr lang="en-US" dirty="0"/>
          </a:p>
        </p:txBody>
      </p:sp>
    </p:spTree>
    <p:extLst>
      <p:ext uri="{BB962C8B-B14F-4D97-AF65-F5344CB8AC3E}">
        <p14:creationId xmlns:p14="http://schemas.microsoft.com/office/powerpoint/2010/main" val="1900851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895600"/>
          </a:xfrm>
        </p:spPr>
        <p:txBody>
          <a:bodyPr>
            <a:normAutofit fontScale="92500" lnSpcReduction="10000"/>
          </a:bodyPr>
          <a:lstStyle/>
          <a:p>
            <a:r>
              <a:rPr lang="en-US" dirty="0" smtClean="0"/>
              <a:t>Criticism </a:t>
            </a:r>
          </a:p>
          <a:p>
            <a:r>
              <a:rPr lang="en-US" dirty="0" smtClean="0"/>
              <a:t>Stonewalling</a:t>
            </a:r>
          </a:p>
          <a:p>
            <a:r>
              <a:rPr lang="en-US" dirty="0" smtClean="0"/>
              <a:t>Defensiveness</a:t>
            </a:r>
          </a:p>
          <a:p>
            <a:r>
              <a:rPr lang="en-US" dirty="0" smtClean="0"/>
              <a:t>Contempt</a:t>
            </a:r>
          </a:p>
          <a:p>
            <a:r>
              <a:rPr lang="en-US" sz="1700" dirty="0" smtClean="0"/>
              <a:t>John Gottman</a:t>
            </a:r>
          </a:p>
          <a:p>
            <a:endParaRPr lang="en-US" sz="2000" dirty="0"/>
          </a:p>
          <a:p>
            <a:r>
              <a:rPr lang="en-US" sz="2000" dirty="0" smtClean="0"/>
              <a:t>Most of us are guilty of these at some point, but the more we engage in </a:t>
            </a:r>
            <a:r>
              <a:rPr lang="en-US" sz="2000" dirty="0" smtClean="0"/>
              <a:t>them</a:t>
            </a:r>
            <a:r>
              <a:rPr lang="en-US" sz="2000" dirty="0" smtClean="0"/>
              <a:t>, </a:t>
            </a:r>
            <a:r>
              <a:rPr lang="en-US" sz="2000" dirty="0" smtClean="0"/>
              <a:t>the worse our communication and relationships become</a:t>
            </a:r>
            <a:endParaRPr lang="en-US" sz="2200" dirty="0"/>
          </a:p>
        </p:txBody>
      </p:sp>
      <p:sp>
        <p:nvSpPr>
          <p:cNvPr id="4" name="Title 3"/>
          <p:cNvSpPr>
            <a:spLocks noGrp="1"/>
          </p:cNvSpPr>
          <p:nvPr>
            <p:ph type="ctrTitle"/>
          </p:nvPr>
        </p:nvSpPr>
        <p:spPr/>
        <p:txBody>
          <a:bodyPr/>
          <a:lstStyle/>
          <a:p>
            <a:r>
              <a:rPr lang="en-US" dirty="0" smtClean="0"/>
              <a:t>4 Horseman of Relationships</a:t>
            </a:r>
            <a:endParaRPr lang="en-US" dirty="0"/>
          </a:p>
        </p:txBody>
      </p:sp>
    </p:spTree>
    <p:extLst>
      <p:ext uri="{BB962C8B-B14F-4D97-AF65-F5344CB8AC3E}">
        <p14:creationId xmlns:p14="http://schemas.microsoft.com/office/powerpoint/2010/main" val="31249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362200"/>
          </a:xfrm>
        </p:spPr>
        <p:txBody>
          <a:bodyPr>
            <a:normAutofit fontScale="85000" lnSpcReduction="20000"/>
          </a:bodyPr>
          <a:lstStyle/>
          <a:p>
            <a:r>
              <a:rPr lang="en-US" dirty="0" smtClean="0"/>
              <a:t>What is my intent?</a:t>
            </a:r>
          </a:p>
          <a:p>
            <a:r>
              <a:rPr lang="en-US" dirty="0" smtClean="0"/>
              <a:t>What is the simplest, clearest way I can communicate what I am trying to say?</a:t>
            </a:r>
          </a:p>
          <a:p>
            <a:r>
              <a:rPr lang="en-US" dirty="0" smtClean="0"/>
              <a:t>How can I make this interaction, even if it is difficult one, as enjoyable as possible?</a:t>
            </a:r>
          </a:p>
          <a:p>
            <a:r>
              <a:rPr lang="en-US" dirty="0" smtClean="0"/>
              <a:t>What can I do to preserve the safety and sanctity of the person involved?</a:t>
            </a:r>
            <a:endParaRPr lang="en-US" dirty="0"/>
          </a:p>
        </p:txBody>
      </p:sp>
      <p:sp>
        <p:nvSpPr>
          <p:cNvPr id="4" name="Title 3"/>
          <p:cNvSpPr>
            <a:spLocks noGrp="1"/>
          </p:cNvSpPr>
          <p:nvPr>
            <p:ph type="ctrTitle"/>
          </p:nvPr>
        </p:nvSpPr>
        <p:spPr/>
        <p:txBody>
          <a:bodyPr/>
          <a:lstStyle/>
          <a:p>
            <a:r>
              <a:rPr lang="en-US" dirty="0" smtClean="0"/>
              <a:t>4 Key Questions to Frame Effective Communication</a:t>
            </a:r>
            <a:endParaRPr lang="en-US" dirty="0"/>
          </a:p>
        </p:txBody>
      </p:sp>
    </p:spTree>
    <p:extLst>
      <p:ext uri="{BB962C8B-B14F-4D97-AF65-F5344CB8AC3E}">
        <p14:creationId xmlns:p14="http://schemas.microsoft.com/office/powerpoint/2010/main" val="1662338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woman at the well</a:t>
            </a:r>
            <a:endParaRPr lang="en-US" dirty="0"/>
          </a:p>
        </p:txBody>
      </p:sp>
      <p:sp>
        <p:nvSpPr>
          <p:cNvPr id="7" name="Content Placeholder 6"/>
          <p:cNvSpPr>
            <a:spLocks noGrp="1"/>
          </p:cNvSpPr>
          <p:nvPr>
            <p:ph sz="quarter" idx="1"/>
          </p:nvPr>
        </p:nvSpPr>
        <p:spPr>
          <a:xfrm>
            <a:off x="914400" y="1447800"/>
            <a:ext cx="7772400" cy="5029200"/>
          </a:xfrm>
        </p:spPr>
        <p:txBody>
          <a:bodyPr>
            <a:normAutofit fontScale="47500" lnSpcReduction="20000"/>
          </a:bodyPr>
          <a:lstStyle/>
          <a:p>
            <a:pPr marL="0" indent="0">
              <a:buNone/>
            </a:pPr>
            <a:r>
              <a:rPr lang="en-US" sz="3400" b="1" dirty="0" smtClean="0"/>
              <a:t>Just consider how Jesus’s style of communication in this example overlays these principles in this famous bible story.  </a:t>
            </a:r>
            <a:r>
              <a:rPr lang="en-US" sz="3400" b="1" dirty="0" smtClean="0"/>
              <a:t>So often we focus only on the content of his communication, but it seems we should focus just as much on his </a:t>
            </a:r>
            <a:r>
              <a:rPr lang="en-US" sz="3400" b="1" dirty="0" smtClean="0"/>
              <a:t>style of communicating</a:t>
            </a:r>
            <a:endParaRPr lang="en-US" sz="3400" b="1" dirty="0" smtClean="0"/>
          </a:p>
          <a:p>
            <a:endParaRPr lang="en-US" dirty="0"/>
          </a:p>
          <a:p>
            <a:r>
              <a:rPr lang="en-US" sz="2900" dirty="0" smtClean="0"/>
              <a:t>A </a:t>
            </a:r>
            <a:r>
              <a:rPr lang="en-US" sz="2900" dirty="0"/>
              <a:t>Samaritan woman came to draw water, and Jesus said to her, "Give me a drink." (His disciples had gone to the city to buy food.) The Samaritan woman said to him, "How is it that you, a Jew, ask a drink of me, a woman of Samaria?" (Jews do not share things in common with Samaritans.) Jesus answered her, "If you knew the gift of God, and who it is that is saying to you, 'Give me a drink', you would have asked him, and he would have given you living water." The woman said to him, "Sir, you have no bucket, and the well is deep. Where do you get that living water? Are you greater than our ancestor Jacob, who gave us the well, and with his sons and his flocks drank from it?" Jesus said to her, "Everyone who drinks of this water will be thirsty again, but those who drink of the water that I will give them will never be thirsty. The water that I will give will become in them a spring of water gushing up to eternal life." The woman said to him, "Sir, give me this water, so that I may never be thirsty or have to keep coming here to draw water</a:t>
            </a:r>
            <a:r>
              <a:rPr lang="en-US" sz="2900" dirty="0" smtClean="0"/>
              <a:t>.“</a:t>
            </a:r>
          </a:p>
          <a:p>
            <a:endParaRPr lang="en-US" sz="2900" dirty="0"/>
          </a:p>
          <a:p>
            <a:r>
              <a:rPr lang="en-US" sz="2900" dirty="0"/>
              <a:t>Jesus said to her, "Go, call your husband, and come back." The woman answered him, "I have no husband." Jesus said to her, "You are right in saying, 'I have no husband'; for you have had five husbands, and the man you are now living with is not your husband. What you have said is true!" The woman said to him, "Sir, I see that you are a prophet. Our ancestors worshipped on this mountain, but you say that the place where people must worship is in Jerusalem." Jesus said to her, "Woman, believe me, the hour is coming when you will worship the Father neither on this mountain nor in Jerusalem. You worship what you do not know; we worship what we know, for salvation is from the Jews. But the hour is coming, and is now here, when the true worshippers will worship the Father in spirit and truth, for the Father seeks such as these to worship him. God is spirit, and those who worship him must worship in spirit and truth." The woman said to him, "I know that Messiah is coming" (who is called Christ). "When he comes, he will proclaim all things to us." Jesus said to her, "I am he, the one who is speaking to you."</a:t>
            </a:r>
          </a:p>
          <a:p>
            <a:endParaRPr lang="en-US" dirty="0"/>
          </a:p>
        </p:txBody>
      </p:sp>
    </p:spTree>
    <p:extLst>
      <p:ext uri="{BB962C8B-B14F-4D97-AF65-F5344CB8AC3E}">
        <p14:creationId xmlns:p14="http://schemas.microsoft.com/office/powerpoint/2010/main" val="90263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Time is what we want most, but we use worst</a:t>
            </a:r>
          </a:p>
          <a:p>
            <a:r>
              <a:rPr lang="en-US" sz="2000" dirty="0" smtClean="0"/>
              <a:t>William Penn</a:t>
            </a:r>
          </a:p>
          <a:p>
            <a:r>
              <a:rPr lang="en-US" sz="2000" dirty="0" smtClean="0"/>
              <a:t>What is the biggest unnecessary distraction in your life?</a:t>
            </a:r>
          </a:p>
          <a:p>
            <a:endParaRPr lang="en-US" dirty="0"/>
          </a:p>
        </p:txBody>
      </p:sp>
      <p:sp>
        <p:nvSpPr>
          <p:cNvPr id="4" name="Title 3"/>
          <p:cNvSpPr>
            <a:spLocks noGrp="1"/>
          </p:cNvSpPr>
          <p:nvPr>
            <p:ph type="ctrTitle"/>
          </p:nvPr>
        </p:nvSpPr>
        <p:spPr/>
        <p:txBody>
          <a:bodyPr>
            <a:normAutofit fontScale="90000"/>
          </a:bodyPr>
          <a:lstStyle/>
          <a:p>
            <a:r>
              <a:rPr lang="en-US" dirty="0" smtClean="0"/>
              <a:t>Time &amp; Space</a:t>
            </a:r>
            <a:br>
              <a:rPr lang="en-US" dirty="0" smtClean="0"/>
            </a:br>
            <a:r>
              <a:rPr lang="en-US" sz="2400" dirty="0" smtClean="0"/>
              <a:t>How do I intentionally carve out psychological time &amp; space each day?</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65009"/>
            <a:ext cx="2781236" cy="167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303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895600"/>
          </a:xfrm>
        </p:spPr>
        <p:txBody>
          <a:bodyPr>
            <a:normAutofit fontScale="62500" lnSpcReduction="20000"/>
          </a:bodyPr>
          <a:lstStyle/>
          <a:p>
            <a:r>
              <a:rPr lang="en-US" dirty="0" smtClean="0"/>
              <a:t>We are all busy people.  But very often this lamentation is either an excuse to get out of something we don’t want to do, or a statement regarding our psychological time and space, not time itself.  </a:t>
            </a:r>
          </a:p>
          <a:p>
            <a:endParaRPr lang="en-US" dirty="0" smtClean="0"/>
          </a:p>
          <a:p>
            <a:r>
              <a:rPr lang="en-US" i="1" dirty="0" smtClean="0"/>
              <a:t>Consider that the average adult checks his or her phone 150 times a day</a:t>
            </a:r>
          </a:p>
          <a:p>
            <a:r>
              <a:rPr lang="en-US" i="1" dirty="0" smtClean="0"/>
              <a:t>Consider that the average American watches 5 hours of TV/internet per day</a:t>
            </a:r>
          </a:p>
          <a:p>
            <a:r>
              <a:rPr lang="en-US" i="1" dirty="0" smtClean="0"/>
              <a:t>Consider that the average American spends over 2 hours on social media per day</a:t>
            </a:r>
          </a:p>
          <a:p>
            <a:endParaRPr lang="en-US" dirty="0"/>
          </a:p>
          <a:p>
            <a:r>
              <a:rPr lang="en-US" dirty="0" smtClean="0"/>
              <a:t>We actually have way more time than we realize, but what we lack the most is the psychological time &amp; space to allow for clarity of mind that provides for the greatest opportunities for growth, meaning, and joy</a:t>
            </a:r>
            <a:endParaRPr lang="en-US" dirty="0"/>
          </a:p>
        </p:txBody>
      </p:sp>
      <p:sp>
        <p:nvSpPr>
          <p:cNvPr id="4" name="Title 3"/>
          <p:cNvSpPr>
            <a:spLocks noGrp="1"/>
          </p:cNvSpPr>
          <p:nvPr>
            <p:ph type="ctrTitle"/>
          </p:nvPr>
        </p:nvSpPr>
        <p:spPr/>
        <p:txBody>
          <a:bodyPr/>
          <a:lstStyle/>
          <a:p>
            <a:r>
              <a:rPr lang="en-US" dirty="0" smtClean="0"/>
              <a:t>“I just don’t have the time”</a:t>
            </a:r>
            <a:endParaRPr lang="en-US" dirty="0"/>
          </a:p>
        </p:txBody>
      </p:sp>
    </p:spTree>
    <p:extLst>
      <p:ext uri="{BB962C8B-B14F-4D97-AF65-F5344CB8AC3E}">
        <p14:creationId xmlns:p14="http://schemas.microsoft.com/office/powerpoint/2010/main" val="3357219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My story starts with two difficult circumstances that opened up all sorts of unexpected opportunities</a:t>
            </a:r>
            <a:endParaRPr lang="en-US" dirty="0"/>
          </a:p>
        </p:txBody>
      </p:sp>
      <p:sp>
        <p:nvSpPr>
          <p:cNvPr id="4" name="Title 3"/>
          <p:cNvSpPr>
            <a:spLocks noGrp="1"/>
          </p:cNvSpPr>
          <p:nvPr>
            <p:ph type="ctrTitle"/>
          </p:nvPr>
        </p:nvSpPr>
        <p:spPr/>
        <p:txBody>
          <a:bodyPr/>
          <a:lstStyle/>
          <a:p>
            <a:r>
              <a:rPr lang="en-US" dirty="0" smtClean="0"/>
              <a:t>Have you ever had anything good come from a bad situation?</a:t>
            </a:r>
            <a:endParaRPr lang="en-US" dirty="0"/>
          </a:p>
        </p:txBody>
      </p:sp>
    </p:spTree>
    <p:extLst>
      <p:ext uri="{BB962C8B-B14F-4D97-AF65-F5344CB8AC3E}">
        <p14:creationId xmlns:p14="http://schemas.microsoft.com/office/powerpoint/2010/main" val="100259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590800"/>
          </a:xfrm>
        </p:spPr>
        <p:txBody>
          <a:bodyPr>
            <a:normAutofit fontScale="92500" lnSpcReduction="10000"/>
          </a:bodyPr>
          <a:lstStyle/>
          <a:p>
            <a:r>
              <a:rPr lang="en-US" dirty="0" smtClean="0"/>
              <a:t>Yet if we do not give our mind the psychological time &amp; space to renew and listen to God, we will never be able to pursue what is good, acceptable, and perfect</a:t>
            </a:r>
          </a:p>
          <a:p>
            <a:endParaRPr lang="en-US" dirty="0"/>
          </a:p>
          <a:p>
            <a:r>
              <a:rPr lang="en-US" dirty="0" smtClean="0"/>
              <a:t>There are 3 culprits which prevent our mind from renewing through regular psychological time &amp; space.  Any idea what they are?</a:t>
            </a:r>
            <a:endParaRPr lang="en-US" dirty="0"/>
          </a:p>
        </p:txBody>
      </p:sp>
      <p:sp>
        <p:nvSpPr>
          <p:cNvPr id="4" name="Title 3"/>
          <p:cNvSpPr>
            <a:spLocks noGrp="1"/>
          </p:cNvSpPr>
          <p:nvPr>
            <p:ph type="ctrTitle"/>
          </p:nvPr>
        </p:nvSpPr>
        <p:spPr/>
        <p:txBody>
          <a:bodyPr>
            <a:normAutofit fontScale="90000"/>
          </a:bodyPr>
          <a:lstStyle/>
          <a:p>
            <a:r>
              <a:rPr lang="en-US" sz="2400" dirty="0"/>
              <a:t>And do not be conformed to this </a:t>
            </a:r>
            <a:r>
              <a:rPr lang="en-US" sz="2400" dirty="0" smtClean="0"/>
              <a:t>world</a:t>
            </a:r>
            <a:r>
              <a:rPr lang="en-US" sz="2400" dirty="0"/>
              <a:t>, but be transformed by the renewing of your mind, so that you may </a:t>
            </a:r>
            <a:r>
              <a:rPr lang="en-US" sz="2400" dirty="0" smtClean="0"/>
              <a:t>prove </a:t>
            </a:r>
            <a:r>
              <a:rPr lang="en-US" sz="2400" dirty="0"/>
              <a:t>what the will of God is, that which is good and </a:t>
            </a:r>
            <a:r>
              <a:rPr lang="en-US" sz="2400" dirty="0" smtClean="0"/>
              <a:t>acceptable </a:t>
            </a:r>
            <a:r>
              <a:rPr lang="en-US" sz="2400" dirty="0"/>
              <a:t>and perfect</a:t>
            </a:r>
            <a:r>
              <a:rPr lang="en-US" sz="2400" dirty="0" smtClean="0"/>
              <a:t>.</a:t>
            </a:r>
            <a:br>
              <a:rPr lang="en-US" sz="2400" dirty="0" smtClean="0"/>
            </a:br>
            <a:r>
              <a:rPr lang="en-US" sz="2400" dirty="0"/>
              <a:t>	</a:t>
            </a:r>
            <a:r>
              <a:rPr lang="en-US" sz="2400" dirty="0" smtClean="0"/>
              <a:t>		Romans 12:2</a:t>
            </a:r>
            <a:endParaRPr lang="en-US" sz="2400" dirty="0"/>
          </a:p>
        </p:txBody>
      </p:sp>
    </p:spTree>
    <p:extLst>
      <p:ext uri="{BB962C8B-B14F-4D97-AF65-F5344CB8AC3E}">
        <p14:creationId xmlns:p14="http://schemas.microsoft.com/office/powerpoint/2010/main" val="4033751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If God created all that we are, and all that surrounds us, then everything we do and all that we are which aligns with His creation is sacred, even what we perceive as the most mundane of all.</a:t>
            </a:r>
            <a:endParaRPr lang="en-US" dirty="0"/>
          </a:p>
        </p:txBody>
      </p:sp>
      <p:sp>
        <p:nvSpPr>
          <p:cNvPr id="4" name="Title 3"/>
          <p:cNvSpPr>
            <a:spLocks noGrp="1"/>
          </p:cNvSpPr>
          <p:nvPr>
            <p:ph type="ctrTitle"/>
          </p:nvPr>
        </p:nvSpPr>
        <p:spPr>
          <a:xfrm>
            <a:off x="457200" y="1295400"/>
            <a:ext cx="8229600" cy="2057400"/>
          </a:xfrm>
        </p:spPr>
        <p:txBody>
          <a:bodyPr>
            <a:normAutofit fontScale="90000"/>
          </a:bodyPr>
          <a:lstStyle/>
          <a:p>
            <a:r>
              <a:rPr lang="en-US" sz="3600" dirty="0" smtClean="0"/>
              <a:t/>
            </a:r>
            <a:br>
              <a:rPr lang="en-US" sz="3600" dirty="0" smtClean="0"/>
            </a:br>
            <a:r>
              <a:rPr lang="en-US" sz="3600" dirty="0" smtClean="0"/>
              <a:t>In the mundane, nothing is sacred;  In sacredness, nothing is mundane</a:t>
            </a:r>
            <a:r>
              <a:rPr lang="en-US" dirty="0" smtClean="0"/>
              <a:t/>
            </a:r>
            <a:br>
              <a:rPr lang="en-US" dirty="0" smtClean="0"/>
            </a:br>
            <a:r>
              <a:rPr lang="en-US" dirty="0" smtClean="0"/>
              <a:t>					</a:t>
            </a:r>
            <a:r>
              <a:rPr lang="en-US" sz="2700" dirty="0" smtClean="0"/>
              <a:t>Eihei Dogen</a:t>
            </a:r>
            <a:r>
              <a:rPr lang="en-US" dirty="0" smtClean="0"/>
              <a:t/>
            </a:r>
            <a:br>
              <a:rPr lang="en-US" dirty="0" smtClean="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69668"/>
            <a:ext cx="2743592" cy="188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690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209800"/>
          </a:xfrm>
        </p:spPr>
        <p:txBody>
          <a:bodyPr>
            <a:normAutofit fontScale="92500" lnSpcReduction="10000"/>
          </a:bodyPr>
          <a:lstStyle/>
          <a:p>
            <a:r>
              <a:rPr lang="en-US" dirty="0" smtClean="0"/>
              <a:t>Head On</a:t>
            </a:r>
          </a:p>
          <a:p>
            <a:r>
              <a:rPr lang="en-US" dirty="0" smtClean="0"/>
              <a:t>Spared Again</a:t>
            </a:r>
          </a:p>
          <a:p>
            <a:r>
              <a:rPr lang="en-US" dirty="0" smtClean="0"/>
              <a:t>A Ride for All Seasons</a:t>
            </a:r>
          </a:p>
          <a:p>
            <a:r>
              <a:rPr lang="en-US" dirty="0" smtClean="0"/>
              <a:t>Mysterious Forces</a:t>
            </a:r>
          </a:p>
          <a:p>
            <a:r>
              <a:rPr lang="en-US" dirty="0" smtClean="0"/>
              <a:t>Everyday</a:t>
            </a:r>
            <a:endParaRPr lang="en-US" dirty="0"/>
          </a:p>
        </p:txBody>
      </p:sp>
      <p:sp>
        <p:nvSpPr>
          <p:cNvPr id="4" name="Title 3"/>
          <p:cNvSpPr>
            <a:spLocks noGrp="1"/>
          </p:cNvSpPr>
          <p:nvPr>
            <p:ph type="ctrTitle"/>
          </p:nvPr>
        </p:nvSpPr>
        <p:spPr/>
        <p:txBody>
          <a:bodyPr>
            <a:normAutofit/>
          </a:bodyPr>
          <a:lstStyle/>
          <a:p>
            <a:r>
              <a:rPr lang="en-US"/>
              <a:t>T</a:t>
            </a:r>
            <a:r>
              <a:rPr lang="en-US" smtClean="0"/>
              <a:t>here </a:t>
            </a:r>
            <a:r>
              <a:rPr lang="en-US" dirty="0" smtClean="0"/>
              <a:t>is so much more I learned about life from my carless commuting</a:t>
            </a:r>
            <a:endParaRPr lang="en-US" dirty="0"/>
          </a:p>
        </p:txBody>
      </p:sp>
    </p:spTree>
    <p:extLst>
      <p:ext uri="{BB962C8B-B14F-4D97-AF65-F5344CB8AC3E}">
        <p14:creationId xmlns:p14="http://schemas.microsoft.com/office/powerpoint/2010/main" val="1164008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667000"/>
          </a:xfrm>
        </p:spPr>
        <p:txBody>
          <a:bodyPr>
            <a:normAutofit fontScale="77500" lnSpcReduction="20000"/>
          </a:bodyPr>
          <a:lstStyle/>
          <a:p>
            <a:r>
              <a:rPr lang="en-US" dirty="0" smtClean="0"/>
              <a:t>But, as lessons, often come from unlikely places, this one involved… </a:t>
            </a:r>
          </a:p>
          <a:p>
            <a:r>
              <a:rPr lang="en-US" b="1" dirty="0" smtClean="0"/>
              <a:t>Oatmeal</a:t>
            </a:r>
          </a:p>
          <a:p>
            <a:r>
              <a:rPr lang="en-US" b="1" dirty="0" smtClean="0"/>
              <a:t>1:33</a:t>
            </a:r>
          </a:p>
          <a:p>
            <a:r>
              <a:rPr lang="en-US" b="1" dirty="0" smtClean="0"/>
              <a:t>Deer flying over my head</a:t>
            </a:r>
          </a:p>
          <a:p>
            <a:r>
              <a:rPr lang="en-US" b="1" dirty="0" smtClean="0"/>
              <a:t>Google</a:t>
            </a:r>
          </a:p>
          <a:p>
            <a:r>
              <a:rPr lang="en-US" b="1" dirty="0" smtClean="0"/>
              <a:t>A Lauren Daigle tune, and…</a:t>
            </a:r>
          </a:p>
          <a:p>
            <a:r>
              <a:rPr lang="en-US" b="1" smtClean="0"/>
              <a:t>A </a:t>
            </a:r>
            <a:r>
              <a:rPr lang="en-US" b="1" smtClean="0"/>
              <a:t>beautiful, </a:t>
            </a:r>
            <a:r>
              <a:rPr lang="en-US" b="1" dirty="0" smtClean="0"/>
              <a:t>desert canyon </a:t>
            </a:r>
          </a:p>
          <a:p>
            <a:endParaRPr lang="en-US" dirty="0" smtClean="0"/>
          </a:p>
          <a:p>
            <a:endParaRPr lang="en-US" dirty="0"/>
          </a:p>
        </p:txBody>
      </p:sp>
      <p:sp>
        <p:nvSpPr>
          <p:cNvPr id="4" name="Title 3"/>
          <p:cNvSpPr>
            <a:spLocks noGrp="1"/>
          </p:cNvSpPr>
          <p:nvPr>
            <p:ph type="ctrTitle"/>
          </p:nvPr>
        </p:nvSpPr>
        <p:spPr/>
        <p:txBody>
          <a:bodyPr>
            <a:normAutofit fontScale="90000"/>
          </a:bodyPr>
          <a:lstStyle/>
          <a:p>
            <a:r>
              <a:rPr lang="en-US" dirty="0" smtClean="0"/>
              <a:t>And yet, in the end, the most important lesson I learned is also one of the most important lessons of Catholicism</a:t>
            </a:r>
            <a:endParaRPr lang="en-US" dirty="0"/>
          </a:p>
        </p:txBody>
      </p:sp>
    </p:spTree>
    <p:extLst>
      <p:ext uri="{BB962C8B-B14F-4D97-AF65-F5344CB8AC3E}">
        <p14:creationId xmlns:p14="http://schemas.microsoft.com/office/powerpoint/2010/main" val="1424784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What 40,000+ Motorless Miles Taught Me About Life</a:t>
            </a:r>
            <a:endParaRPr lang="en-US" dirty="0"/>
          </a:p>
        </p:txBody>
      </p:sp>
      <p:sp>
        <p:nvSpPr>
          <p:cNvPr id="4" name="Title 3"/>
          <p:cNvSpPr>
            <a:spLocks noGrp="1"/>
          </p:cNvSpPr>
          <p:nvPr>
            <p:ph type="ctrTitle"/>
          </p:nvPr>
        </p:nvSpPr>
        <p:spPr/>
        <p:txBody>
          <a:bodyPr/>
          <a:lstStyle/>
          <a:p>
            <a:r>
              <a:rPr lang="en-US" dirty="0" smtClean="0"/>
              <a:t>Confessions of a Carless Commuter</a:t>
            </a:r>
            <a:endParaRPr lang="en-US" dirty="0"/>
          </a:p>
        </p:txBody>
      </p:sp>
    </p:spTree>
    <p:extLst>
      <p:ext uri="{BB962C8B-B14F-4D97-AF65-F5344CB8AC3E}">
        <p14:creationId xmlns:p14="http://schemas.microsoft.com/office/powerpoint/2010/main" val="369234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362200"/>
          </a:xfrm>
        </p:spPr>
        <p:txBody>
          <a:bodyPr>
            <a:normAutofit/>
          </a:bodyPr>
          <a:lstStyle/>
          <a:p>
            <a:r>
              <a:rPr lang="en-US" dirty="0" smtClean="0"/>
              <a:t>ENTER PICTURE</a:t>
            </a:r>
          </a:p>
          <a:p>
            <a:endParaRPr lang="en-US" dirty="0"/>
          </a:p>
          <a:p>
            <a:endParaRPr lang="en-US" dirty="0" smtClean="0"/>
          </a:p>
          <a:p>
            <a:r>
              <a:rPr lang="en-US" dirty="0" smtClean="0"/>
              <a:t>When you hear the phrase “no cutting corners”, which words or ideas immediately come to mind?</a:t>
            </a:r>
            <a:endParaRPr lang="en-US" dirty="0"/>
          </a:p>
        </p:txBody>
      </p:sp>
      <p:sp>
        <p:nvSpPr>
          <p:cNvPr id="4" name="Title 3"/>
          <p:cNvSpPr>
            <a:spLocks noGrp="1"/>
          </p:cNvSpPr>
          <p:nvPr>
            <p:ph type="ctrTitle"/>
          </p:nvPr>
        </p:nvSpPr>
        <p:spPr/>
        <p:txBody>
          <a:bodyPr/>
          <a:lstStyle/>
          <a:p>
            <a:r>
              <a:rPr lang="en-US" b="1" dirty="0" smtClean="0"/>
              <a:t>No Cutting Corners</a:t>
            </a:r>
            <a:r>
              <a:rPr lang="en-US" dirty="0" smtClean="0"/>
              <a:t/>
            </a:r>
            <a:br>
              <a:rPr lang="en-US" dirty="0" smtClean="0"/>
            </a:br>
            <a:r>
              <a:rPr lang="en-US" sz="2400" dirty="0" smtClean="0"/>
              <a:t>Where do I want my efforts to lead?</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2667000" cy="107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080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209800"/>
          </a:xfrm>
        </p:spPr>
        <p:txBody>
          <a:bodyPr>
            <a:normAutofit fontScale="92500"/>
          </a:bodyPr>
          <a:lstStyle/>
          <a:p>
            <a:r>
              <a:rPr lang="en-US" dirty="0" smtClean="0"/>
              <a:t>For the longest time, I often found this bible verse intimidating and unrealistic </a:t>
            </a:r>
          </a:p>
          <a:p>
            <a:endParaRPr lang="en-US" dirty="0"/>
          </a:p>
          <a:p>
            <a:r>
              <a:rPr lang="en-US" dirty="0" smtClean="0"/>
              <a:t>Ironically, though, it is secular research on perfectionism which compelled me to look at it in a different way</a:t>
            </a:r>
            <a:endParaRPr lang="en-US" dirty="0"/>
          </a:p>
        </p:txBody>
      </p:sp>
      <p:sp>
        <p:nvSpPr>
          <p:cNvPr id="4" name="Title 3"/>
          <p:cNvSpPr>
            <a:spLocks noGrp="1"/>
          </p:cNvSpPr>
          <p:nvPr>
            <p:ph type="ctrTitle"/>
          </p:nvPr>
        </p:nvSpPr>
        <p:spPr/>
        <p:txBody>
          <a:bodyPr>
            <a:noAutofit/>
          </a:bodyPr>
          <a:lstStyle/>
          <a:p>
            <a:r>
              <a:rPr lang="en-US" sz="3200" dirty="0" smtClean="0"/>
              <a:t>“Therefore </a:t>
            </a:r>
            <a:r>
              <a:rPr lang="en-US" sz="3200" dirty="0"/>
              <a:t>you shall be perfect, as your heavenly Father is perfect</a:t>
            </a:r>
            <a:r>
              <a:rPr lang="en-US" sz="3200" dirty="0" smtClean="0"/>
              <a:t>.” </a:t>
            </a:r>
            <a:br>
              <a:rPr lang="en-US" sz="3200" dirty="0" smtClean="0"/>
            </a:br>
            <a:r>
              <a:rPr lang="en-US" sz="2400" dirty="0" smtClean="0"/>
              <a:t>Matthew 5:48</a:t>
            </a:r>
            <a:endParaRPr lang="en-US" sz="2400" dirty="0"/>
          </a:p>
        </p:txBody>
      </p:sp>
    </p:spTree>
    <p:extLst>
      <p:ext uri="{BB962C8B-B14F-4D97-AF65-F5344CB8AC3E}">
        <p14:creationId xmlns:p14="http://schemas.microsoft.com/office/powerpoint/2010/main" val="2545222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3124200"/>
          </a:xfrm>
        </p:spPr>
        <p:txBody>
          <a:bodyPr/>
          <a:lstStyle/>
          <a:p>
            <a:r>
              <a:rPr lang="en-US" dirty="0" smtClean="0"/>
              <a:t>Again, when you think of limit-setting, what immediately comes to mind?  How do we know if a limit is a productive one or a restricting one?</a:t>
            </a:r>
            <a:endParaRPr lang="en-US" dirty="0"/>
          </a:p>
        </p:txBody>
      </p:sp>
      <p:sp>
        <p:nvSpPr>
          <p:cNvPr id="4" name="Title 3"/>
          <p:cNvSpPr>
            <a:spLocks noGrp="1"/>
          </p:cNvSpPr>
          <p:nvPr>
            <p:ph type="ctrTitle"/>
          </p:nvPr>
        </p:nvSpPr>
        <p:spPr/>
        <p:txBody>
          <a:bodyPr>
            <a:normAutofit/>
          </a:bodyPr>
          <a:lstStyle/>
          <a:p>
            <a:r>
              <a:rPr lang="en-US" b="1" dirty="0" smtClean="0"/>
              <a:t>Arbitrary Limits</a:t>
            </a:r>
            <a:r>
              <a:rPr lang="en-US" dirty="0" smtClean="0"/>
              <a:t/>
            </a:r>
            <a:br>
              <a:rPr lang="en-US" dirty="0" smtClean="0"/>
            </a:br>
            <a:r>
              <a:rPr lang="en-US" sz="2200" dirty="0" smtClean="0"/>
              <a:t>Am I setting limits for myself that are keeping me from being who I am called to be?</a:t>
            </a:r>
            <a:endParaRPr lang="en-US" sz="2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431598"/>
            <a:ext cx="1811111" cy="189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4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Yet, there are common factors that get in the way of this everyday that result in us setting limits, thus preventing us from being who God calls us to be</a:t>
            </a:r>
          </a:p>
          <a:p>
            <a:r>
              <a:rPr lang="en-US" dirty="0" smtClean="0"/>
              <a:t>What are 3 of the most common factors?</a:t>
            </a:r>
            <a:endParaRPr lang="en-US" dirty="0"/>
          </a:p>
        </p:txBody>
      </p:sp>
      <p:sp>
        <p:nvSpPr>
          <p:cNvPr id="4" name="Title 3"/>
          <p:cNvSpPr>
            <a:spLocks noGrp="1"/>
          </p:cNvSpPr>
          <p:nvPr>
            <p:ph type="ctrTitle"/>
          </p:nvPr>
        </p:nvSpPr>
        <p:spPr/>
        <p:txBody>
          <a:bodyPr>
            <a:normAutofit fontScale="90000"/>
          </a:bodyPr>
          <a:lstStyle/>
          <a:p>
            <a:r>
              <a:rPr lang="en-US" dirty="0" smtClean="0"/>
              <a:t>I can do all things through Him who strengthens me</a:t>
            </a:r>
            <a:br>
              <a:rPr lang="en-US" dirty="0" smtClean="0"/>
            </a:br>
            <a:r>
              <a:rPr lang="en-US" sz="2700" dirty="0" smtClean="0"/>
              <a:t>Philippians 4:13</a:t>
            </a:r>
            <a:endParaRPr lang="en-US" sz="2700" dirty="0"/>
          </a:p>
        </p:txBody>
      </p:sp>
    </p:spTree>
    <p:extLst>
      <p:ext uri="{BB962C8B-B14F-4D97-AF65-F5344CB8AC3E}">
        <p14:creationId xmlns:p14="http://schemas.microsoft.com/office/powerpoint/2010/main" val="519394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971800"/>
          </a:xfrm>
        </p:spPr>
        <p:txBody>
          <a:bodyPr>
            <a:normAutofit fontScale="77500" lnSpcReduction="20000"/>
          </a:bodyPr>
          <a:lstStyle/>
          <a:p>
            <a:r>
              <a:rPr lang="en-US" dirty="0" smtClean="0"/>
              <a:t>Courage, temperance, hope, love and so on require us to constantly exceed what we think is possible, often in difficult situations</a:t>
            </a:r>
          </a:p>
          <a:p>
            <a:r>
              <a:rPr lang="en-US" dirty="0" smtClean="0"/>
              <a:t>Consider the story of Viktor Frankl</a:t>
            </a:r>
          </a:p>
          <a:p>
            <a:endParaRPr lang="en-US" dirty="0"/>
          </a:p>
          <a:p>
            <a:r>
              <a:rPr lang="en-US" dirty="0" smtClean="0"/>
              <a:t>Consider the story of Nelson Mandela</a:t>
            </a:r>
          </a:p>
          <a:p>
            <a:endParaRPr lang="en-US" dirty="0"/>
          </a:p>
          <a:p>
            <a:r>
              <a:rPr lang="en-US" dirty="0" smtClean="0"/>
              <a:t>Consider the story of St. Peter</a:t>
            </a:r>
          </a:p>
          <a:p>
            <a:endParaRPr lang="en-US" dirty="0"/>
          </a:p>
          <a:p>
            <a:r>
              <a:rPr lang="en-US" dirty="0" smtClean="0"/>
              <a:t>All of them exceeded arbitrary limits for themselves…</a:t>
            </a:r>
            <a:endParaRPr lang="en-US" dirty="0"/>
          </a:p>
        </p:txBody>
      </p:sp>
      <p:sp>
        <p:nvSpPr>
          <p:cNvPr id="4" name="Title 3"/>
          <p:cNvSpPr>
            <a:spLocks noGrp="1"/>
          </p:cNvSpPr>
          <p:nvPr>
            <p:ph type="ctrTitle"/>
          </p:nvPr>
        </p:nvSpPr>
        <p:spPr/>
        <p:txBody>
          <a:bodyPr>
            <a:normAutofit fontScale="90000"/>
          </a:bodyPr>
          <a:lstStyle/>
          <a:p>
            <a:r>
              <a:rPr lang="en-US" dirty="0" smtClean="0"/>
              <a:t>Virtuous living is grounded in exceeding arbitrary limits for ourselves</a:t>
            </a:r>
            <a:endParaRPr lang="en-US" dirty="0"/>
          </a:p>
        </p:txBody>
      </p:sp>
    </p:spTree>
    <p:extLst>
      <p:ext uri="{BB962C8B-B14F-4D97-AF65-F5344CB8AC3E}">
        <p14:creationId xmlns:p14="http://schemas.microsoft.com/office/powerpoint/2010/main" val="791233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ultimate question isn’t whether we do what </a:t>
            </a:r>
            <a:r>
              <a:rPr lang="en-US" dirty="0"/>
              <a:t>i</a:t>
            </a:r>
            <a:r>
              <a:rPr lang="en-US" dirty="0" smtClean="0"/>
              <a:t>s justified, or even what we are supposed to do;  rather, it is whether it is the most </a:t>
            </a:r>
            <a:r>
              <a:rPr lang="en-US" b="1" dirty="0" smtClean="0"/>
              <a:t>effective</a:t>
            </a:r>
            <a:endParaRPr lang="en-US" b="1" dirty="0"/>
          </a:p>
        </p:txBody>
      </p:sp>
      <p:sp>
        <p:nvSpPr>
          <p:cNvPr id="4" name="Title 3"/>
          <p:cNvSpPr>
            <a:spLocks noGrp="1"/>
          </p:cNvSpPr>
          <p:nvPr>
            <p:ph type="ctrTitle"/>
          </p:nvPr>
        </p:nvSpPr>
        <p:spPr/>
        <p:txBody>
          <a:bodyPr>
            <a:normAutofit fontScale="90000"/>
          </a:bodyPr>
          <a:lstStyle/>
          <a:p>
            <a:r>
              <a:rPr lang="en-US" b="1" dirty="0" smtClean="0"/>
              <a:t>Field of Vision</a:t>
            </a:r>
            <a:br>
              <a:rPr lang="en-US" b="1" dirty="0" smtClean="0"/>
            </a:br>
            <a:r>
              <a:rPr lang="en-US" sz="2700" dirty="0" smtClean="0"/>
              <a:t>Just how </a:t>
            </a:r>
            <a:r>
              <a:rPr lang="en-US" sz="2700" dirty="0"/>
              <a:t>m</a:t>
            </a:r>
            <a:r>
              <a:rPr lang="en-US" sz="2700" dirty="0" smtClean="0"/>
              <a:t>uch am I striving to see a full, even if uncomfortable, vision of reality?</a:t>
            </a:r>
            <a:endParaRPr lang="en-US" sz="27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083" y="4419600"/>
            <a:ext cx="3319463" cy="220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3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95400" y="3200400"/>
            <a:ext cx="6400800" cy="2743200"/>
          </a:xfrm>
        </p:spPr>
        <p:txBody>
          <a:bodyPr>
            <a:normAutofit lnSpcReduction="10000"/>
          </a:bodyPr>
          <a:lstStyle/>
          <a:p>
            <a:r>
              <a:rPr lang="en-US" b="1" dirty="0" smtClean="0"/>
              <a:t>Confirmatory Bias</a:t>
            </a:r>
          </a:p>
          <a:p>
            <a:r>
              <a:rPr lang="en-US" b="1" dirty="0" smtClean="0"/>
              <a:t>Fundamental Attribution Error</a:t>
            </a:r>
          </a:p>
          <a:p>
            <a:r>
              <a:rPr lang="en-US" b="1" dirty="0" smtClean="0"/>
              <a:t>Availability Heuristic</a:t>
            </a:r>
          </a:p>
          <a:p>
            <a:r>
              <a:rPr lang="en-US" dirty="0"/>
              <a:t>a</a:t>
            </a:r>
            <a:r>
              <a:rPr lang="en-US" dirty="0" smtClean="0"/>
              <a:t>nd many more</a:t>
            </a:r>
          </a:p>
          <a:p>
            <a:r>
              <a:rPr lang="en-US" dirty="0" smtClean="0"/>
              <a:t>In order to see a fuller vision, we must be aware of these biases and seek out ways to counteract them</a:t>
            </a:r>
            <a:endParaRPr lang="en-US" dirty="0"/>
          </a:p>
        </p:txBody>
      </p:sp>
      <p:sp>
        <p:nvSpPr>
          <p:cNvPr id="4" name="Title 3"/>
          <p:cNvSpPr>
            <a:spLocks noGrp="1"/>
          </p:cNvSpPr>
          <p:nvPr>
            <p:ph type="ctrTitle"/>
          </p:nvPr>
        </p:nvSpPr>
        <p:spPr/>
        <p:txBody>
          <a:bodyPr/>
          <a:lstStyle/>
          <a:p>
            <a:r>
              <a:rPr lang="en-US" dirty="0" smtClean="0"/>
              <a:t>The problem is that we humans are prone to a number of common biases</a:t>
            </a:r>
            <a:endParaRPr lang="en-US" dirty="0"/>
          </a:p>
        </p:txBody>
      </p:sp>
    </p:spTree>
    <p:extLst>
      <p:ext uri="{BB962C8B-B14F-4D97-AF65-F5344CB8AC3E}">
        <p14:creationId xmlns:p14="http://schemas.microsoft.com/office/powerpoint/2010/main" val="1344304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411</TotalTime>
  <Words>1721</Words>
  <Application>Microsoft Office PowerPoint</Application>
  <PresentationFormat>On-screen Show (4:3)</PresentationFormat>
  <Paragraphs>106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Confessions of a Carless Commuter</vt:lpstr>
      <vt:lpstr>Have you ever had anything good come from a bad situation?</vt:lpstr>
      <vt:lpstr>No Cutting Corners Where do I want my efforts to lead?</vt:lpstr>
      <vt:lpstr>“Therefore you shall be perfect, as your heavenly Father is perfect.”  Matthew 5:48</vt:lpstr>
      <vt:lpstr>Arbitrary Limits Am I setting limits for myself that are keeping me from being who I am called to be?</vt:lpstr>
      <vt:lpstr>I can do all things through Him who strengthens me Philippians 4:13</vt:lpstr>
      <vt:lpstr>Virtuous living is grounded in exceeding arbitrary limits for ourselves</vt:lpstr>
      <vt:lpstr>Field of Vision Just how much am I striving to see a full, even if uncomfortable, vision of reality?</vt:lpstr>
      <vt:lpstr>The problem is that we humans are prone to a number of common biases</vt:lpstr>
      <vt:lpstr>Pride is the biggest deterrent to seeing a fuller vision</vt:lpstr>
      <vt:lpstr>If a core message of Jesus’s teaching is to pursue the Truth in Him, and in this world, then we must humble ourselves to see things as they are, not just how we want them to be</vt:lpstr>
      <vt:lpstr>Communication, Communication, Communication How effective and empathetic is my communication?</vt:lpstr>
      <vt:lpstr>We are social beings even before we are born</vt:lpstr>
      <vt:lpstr>4 Hallmarks of Effective Communication</vt:lpstr>
      <vt:lpstr>4 Horseman of Relationships</vt:lpstr>
      <vt:lpstr>4 Key Questions to Frame Effective Communication</vt:lpstr>
      <vt:lpstr>The woman at the well</vt:lpstr>
      <vt:lpstr>Time &amp; Space How do I intentionally carve out psychological time &amp; space each day?</vt:lpstr>
      <vt:lpstr>“I just don’t have the time”</vt:lpstr>
      <vt:lpstr>And do not be conformed to this world, but be transformed by the renewing of your mind, so that you may prove what the will of God is, that which is good and acceptable and perfect.    Romans 12:2</vt:lpstr>
      <vt:lpstr> In the mundane, nothing is sacred;  In sacredness, nothing is mundane      Eihei Dogen </vt:lpstr>
      <vt:lpstr>There is so much more I learned about life from my carless commuting</vt:lpstr>
      <vt:lpstr>And yet, in the end, the most important lesson I learned is also one of the most important lessons of Catholicism</vt:lpstr>
      <vt:lpstr>Confessions of a Carless Commuter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Confessions of a Carless Commuter</dc:title>
  <dc:creator>Jim Schroeder</dc:creator>
  <cp:lastModifiedBy>Schroeder</cp:lastModifiedBy>
  <cp:revision>25</cp:revision>
  <dcterms:created xsi:type="dcterms:W3CDTF">2021-10-13T14:49:55Z</dcterms:created>
  <dcterms:modified xsi:type="dcterms:W3CDTF">2021-10-22T22:24:47Z</dcterms:modified>
</cp:coreProperties>
</file>